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858000" cy="9144000"/>
  <p:embeddedFontLst>
    <p:embeddedFont>
      <p:font typeface="Bricolage Grotesque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0" d="100"/>
          <a:sy n="50" d="100"/>
        </p:scale>
        <p:origin x="874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00100" y="2125811"/>
            <a:ext cx="5363690" cy="7717539"/>
          </a:xfrm>
          <a:custGeom>
            <a:avLst/>
            <a:gdLst/>
            <a:ahLst/>
            <a:cxnLst/>
            <a:rect l="l" t="t" r="r" b="b"/>
            <a:pathLst>
              <a:path w="5363690" h="7717539">
                <a:moveTo>
                  <a:pt x="0" y="0"/>
                </a:moveTo>
                <a:lnTo>
                  <a:pt x="5363690" y="0"/>
                </a:lnTo>
                <a:lnTo>
                  <a:pt x="5363690" y="7717539"/>
                </a:lnTo>
                <a:lnTo>
                  <a:pt x="0" y="77175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" name="Freeform 3"/>
          <p:cNvSpPr/>
          <p:nvPr/>
        </p:nvSpPr>
        <p:spPr>
          <a:xfrm>
            <a:off x="2472295" y="2557382"/>
            <a:ext cx="2019300" cy="2019300"/>
          </a:xfrm>
          <a:custGeom>
            <a:avLst/>
            <a:gdLst/>
            <a:ahLst/>
            <a:cxnLst/>
            <a:rect l="l" t="t" r="r" b="b"/>
            <a:pathLst>
              <a:path w="2019300" h="2019300">
                <a:moveTo>
                  <a:pt x="0" y="0"/>
                </a:moveTo>
                <a:lnTo>
                  <a:pt x="2019300" y="0"/>
                </a:lnTo>
                <a:lnTo>
                  <a:pt x="2019300" y="2019300"/>
                </a:lnTo>
                <a:lnTo>
                  <a:pt x="0" y="20193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/>
          <p:nvPr/>
        </p:nvSpPr>
        <p:spPr>
          <a:xfrm>
            <a:off x="6513546" y="2125811"/>
            <a:ext cx="5363690" cy="7717539"/>
          </a:xfrm>
          <a:custGeom>
            <a:avLst/>
            <a:gdLst/>
            <a:ahLst/>
            <a:cxnLst/>
            <a:rect l="l" t="t" r="r" b="b"/>
            <a:pathLst>
              <a:path w="5363690" h="7717539">
                <a:moveTo>
                  <a:pt x="0" y="0"/>
                </a:moveTo>
                <a:lnTo>
                  <a:pt x="5363690" y="0"/>
                </a:lnTo>
                <a:lnTo>
                  <a:pt x="5363690" y="7717539"/>
                </a:lnTo>
                <a:lnTo>
                  <a:pt x="0" y="771753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Freeform 5"/>
          <p:cNvSpPr/>
          <p:nvPr/>
        </p:nvSpPr>
        <p:spPr>
          <a:xfrm>
            <a:off x="8134350" y="2557382"/>
            <a:ext cx="2019300" cy="2019300"/>
          </a:xfrm>
          <a:custGeom>
            <a:avLst/>
            <a:gdLst/>
            <a:ahLst/>
            <a:cxnLst/>
            <a:rect l="l" t="t" r="r" b="b"/>
            <a:pathLst>
              <a:path w="2019300" h="2019300">
                <a:moveTo>
                  <a:pt x="0" y="0"/>
                </a:moveTo>
                <a:lnTo>
                  <a:pt x="2019300" y="0"/>
                </a:lnTo>
                <a:lnTo>
                  <a:pt x="2019300" y="2019300"/>
                </a:lnTo>
                <a:lnTo>
                  <a:pt x="0" y="201930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Freeform 6"/>
          <p:cNvSpPr/>
          <p:nvPr/>
        </p:nvSpPr>
        <p:spPr>
          <a:xfrm>
            <a:off x="12229661" y="2125811"/>
            <a:ext cx="5363690" cy="7717539"/>
          </a:xfrm>
          <a:custGeom>
            <a:avLst/>
            <a:gdLst/>
            <a:ahLst/>
            <a:cxnLst/>
            <a:rect l="l" t="t" r="r" b="b"/>
            <a:pathLst>
              <a:path w="5363690" h="7717539">
                <a:moveTo>
                  <a:pt x="0" y="0"/>
                </a:moveTo>
                <a:lnTo>
                  <a:pt x="5363689" y="0"/>
                </a:lnTo>
                <a:lnTo>
                  <a:pt x="5363689" y="7717539"/>
                </a:lnTo>
                <a:lnTo>
                  <a:pt x="0" y="771753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7" name="Freeform 7"/>
          <p:cNvSpPr/>
          <p:nvPr/>
        </p:nvSpPr>
        <p:spPr>
          <a:xfrm>
            <a:off x="13901855" y="2557382"/>
            <a:ext cx="2019300" cy="2019300"/>
          </a:xfrm>
          <a:custGeom>
            <a:avLst/>
            <a:gdLst/>
            <a:ahLst/>
            <a:cxnLst/>
            <a:rect l="l" t="t" r="r" b="b"/>
            <a:pathLst>
              <a:path w="2019300" h="2019300">
                <a:moveTo>
                  <a:pt x="0" y="0"/>
                </a:moveTo>
                <a:lnTo>
                  <a:pt x="2019300" y="0"/>
                </a:lnTo>
                <a:lnTo>
                  <a:pt x="2019300" y="2019300"/>
                </a:lnTo>
                <a:lnTo>
                  <a:pt x="0" y="20193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grpSp>
        <p:nvGrpSpPr>
          <p:cNvPr id="8" name="Group 8"/>
          <p:cNvGrpSpPr/>
          <p:nvPr/>
        </p:nvGrpSpPr>
        <p:grpSpPr>
          <a:xfrm>
            <a:off x="800100" y="351875"/>
            <a:ext cx="16793250" cy="1573911"/>
            <a:chOff x="0" y="0"/>
            <a:chExt cx="4422914" cy="414528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422914" cy="414528"/>
            </a:xfrm>
            <a:custGeom>
              <a:avLst/>
              <a:gdLst/>
              <a:ahLst/>
              <a:cxnLst/>
              <a:rect l="l" t="t" r="r" b="b"/>
              <a:pathLst>
                <a:path w="4422914" h="414528">
                  <a:moveTo>
                    <a:pt x="0" y="0"/>
                  </a:moveTo>
                  <a:lnTo>
                    <a:pt x="4422914" y="0"/>
                  </a:lnTo>
                  <a:lnTo>
                    <a:pt x="4422914" y="414528"/>
                  </a:lnTo>
                  <a:lnTo>
                    <a:pt x="0" y="414528"/>
                  </a:lnTo>
                  <a:close/>
                </a:path>
              </a:pathLst>
            </a:custGeom>
            <a:gradFill rotWithShape="1">
              <a:gsLst>
                <a:gs pos="0">
                  <a:srgbClr val="004AAD">
                    <a:alpha val="100000"/>
                  </a:srgbClr>
                </a:gs>
                <a:gs pos="100000">
                  <a:srgbClr val="CB6CE6">
                    <a:alpha val="100000"/>
                  </a:srgbClr>
                </a:gs>
              </a:gsLst>
              <a:lin ang="0"/>
            </a:gradFill>
          </p:spPr>
          <p:txBody>
            <a:bodyPr/>
            <a:lstStyle/>
            <a:p>
              <a:endParaRPr lang="de-DE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28575"/>
              <a:ext cx="4422914" cy="44310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6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16389773" y="528686"/>
            <a:ext cx="689325" cy="623839"/>
          </a:xfrm>
          <a:custGeom>
            <a:avLst/>
            <a:gdLst/>
            <a:ahLst/>
            <a:cxnLst/>
            <a:rect l="l" t="t" r="r" b="b"/>
            <a:pathLst>
              <a:path w="689325" h="623839">
                <a:moveTo>
                  <a:pt x="0" y="0"/>
                </a:moveTo>
                <a:lnTo>
                  <a:pt x="689325" y="0"/>
                </a:lnTo>
                <a:lnTo>
                  <a:pt x="689325" y="623839"/>
                </a:lnTo>
                <a:lnTo>
                  <a:pt x="0" y="62383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2" name="Freeform 12"/>
          <p:cNvSpPr/>
          <p:nvPr/>
        </p:nvSpPr>
        <p:spPr>
          <a:xfrm>
            <a:off x="7277670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3" name="Freeform 13"/>
          <p:cNvSpPr/>
          <p:nvPr/>
        </p:nvSpPr>
        <p:spPr>
          <a:xfrm>
            <a:off x="8607682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4" name="Freeform 14"/>
          <p:cNvSpPr/>
          <p:nvPr/>
        </p:nvSpPr>
        <p:spPr>
          <a:xfrm>
            <a:off x="9937694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5" name="Freeform 15"/>
          <p:cNvSpPr/>
          <p:nvPr/>
        </p:nvSpPr>
        <p:spPr>
          <a:xfrm>
            <a:off x="7277670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6" name="Freeform 16"/>
          <p:cNvSpPr/>
          <p:nvPr/>
        </p:nvSpPr>
        <p:spPr>
          <a:xfrm>
            <a:off x="8607682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7" name="Freeform 17"/>
          <p:cNvSpPr/>
          <p:nvPr/>
        </p:nvSpPr>
        <p:spPr>
          <a:xfrm>
            <a:off x="9937694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8" name="Freeform 18"/>
          <p:cNvSpPr/>
          <p:nvPr/>
        </p:nvSpPr>
        <p:spPr>
          <a:xfrm>
            <a:off x="7277670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19" name="Freeform 19"/>
          <p:cNvSpPr/>
          <p:nvPr/>
        </p:nvSpPr>
        <p:spPr>
          <a:xfrm>
            <a:off x="8607682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0" name="Freeform 20"/>
          <p:cNvSpPr/>
          <p:nvPr/>
        </p:nvSpPr>
        <p:spPr>
          <a:xfrm>
            <a:off x="9937694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1" name="Freeform 21"/>
          <p:cNvSpPr/>
          <p:nvPr/>
        </p:nvSpPr>
        <p:spPr>
          <a:xfrm>
            <a:off x="13045176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2" name="Freeform 22"/>
          <p:cNvSpPr/>
          <p:nvPr/>
        </p:nvSpPr>
        <p:spPr>
          <a:xfrm>
            <a:off x="14375187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3" name="Freeform 23"/>
          <p:cNvSpPr/>
          <p:nvPr/>
        </p:nvSpPr>
        <p:spPr>
          <a:xfrm>
            <a:off x="15705199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4" name="Freeform 24"/>
          <p:cNvSpPr/>
          <p:nvPr/>
        </p:nvSpPr>
        <p:spPr>
          <a:xfrm>
            <a:off x="13045176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5" name="Freeform 25"/>
          <p:cNvSpPr/>
          <p:nvPr/>
        </p:nvSpPr>
        <p:spPr>
          <a:xfrm>
            <a:off x="14375187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6" name="Freeform 26"/>
          <p:cNvSpPr/>
          <p:nvPr/>
        </p:nvSpPr>
        <p:spPr>
          <a:xfrm>
            <a:off x="15705199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7" name="Freeform 27"/>
          <p:cNvSpPr/>
          <p:nvPr/>
        </p:nvSpPr>
        <p:spPr>
          <a:xfrm>
            <a:off x="13045176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8" name="Freeform 28"/>
          <p:cNvSpPr/>
          <p:nvPr/>
        </p:nvSpPr>
        <p:spPr>
          <a:xfrm>
            <a:off x="14375187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29" name="Freeform 29"/>
          <p:cNvSpPr/>
          <p:nvPr/>
        </p:nvSpPr>
        <p:spPr>
          <a:xfrm>
            <a:off x="15705199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0" name="Freeform 30"/>
          <p:cNvSpPr/>
          <p:nvPr/>
        </p:nvSpPr>
        <p:spPr>
          <a:xfrm>
            <a:off x="1615615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1" name="Freeform 31"/>
          <p:cNvSpPr/>
          <p:nvPr/>
        </p:nvSpPr>
        <p:spPr>
          <a:xfrm>
            <a:off x="2945627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2" name="Freeform 32"/>
          <p:cNvSpPr/>
          <p:nvPr/>
        </p:nvSpPr>
        <p:spPr>
          <a:xfrm>
            <a:off x="4275639" y="5448263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3" name="Freeform 33"/>
          <p:cNvSpPr/>
          <p:nvPr/>
        </p:nvSpPr>
        <p:spPr>
          <a:xfrm>
            <a:off x="1615615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4" name="Freeform 34"/>
          <p:cNvSpPr/>
          <p:nvPr/>
        </p:nvSpPr>
        <p:spPr>
          <a:xfrm>
            <a:off x="2945627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5" name="Freeform 35"/>
          <p:cNvSpPr/>
          <p:nvPr/>
        </p:nvSpPr>
        <p:spPr>
          <a:xfrm>
            <a:off x="4275639" y="6724747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6" name="Freeform 36"/>
          <p:cNvSpPr/>
          <p:nvPr/>
        </p:nvSpPr>
        <p:spPr>
          <a:xfrm>
            <a:off x="1615615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7" name="Freeform 37"/>
          <p:cNvSpPr/>
          <p:nvPr/>
        </p:nvSpPr>
        <p:spPr>
          <a:xfrm>
            <a:off x="2945627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8" name="Freeform 38"/>
          <p:cNvSpPr/>
          <p:nvPr/>
        </p:nvSpPr>
        <p:spPr>
          <a:xfrm>
            <a:off x="4275639" y="8001231"/>
            <a:ext cx="1072636" cy="1072636"/>
          </a:xfrm>
          <a:custGeom>
            <a:avLst/>
            <a:gdLst/>
            <a:ahLst/>
            <a:cxnLst/>
            <a:rect l="l" t="t" r="r" b="b"/>
            <a:pathLst>
              <a:path w="1072636" h="1072636">
                <a:moveTo>
                  <a:pt x="0" y="0"/>
                </a:moveTo>
                <a:lnTo>
                  <a:pt x="1072636" y="0"/>
                </a:lnTo>
                <a:lnTo>
                  <a:pt x="1072636" y="1072636"/>
                </a:lnTo>
                <a:lnTo>
                  <a:pt x="0" y="1072636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39" name="TextBox 39"/>
          <p:cNvSpPr txBox="1"/>
          <p:nvPr/>
        </p:nvSpPr>
        <p:spPr>
          <a:xfrm>
            <a:off x="909242" y="519876"/>
            <a:ext cx="2823791" cy="247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1">
                <a:solidFill>
                  <a:srgbClr val="FFFF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Team Name    :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909242" y="769883"/>
            <a:ext cx="2823791" cy="247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1">
                <a:solidFill>
                  <a:srgbClr val="FFFF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Date                   :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6087986" y="1238250"/>
            <a:ext cx="1292900" cy="247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99"/>
              </a:lnSpc>
            </a:pPr>
            <a:r>
              <a:rPr lang="en-US" sz="1499" b="1">
                <a:solidFill>
                  <a:srgbClr val="FFFF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Time Duration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909242" y="1019890"/>
            <a:ext cx="2823791" cy="2476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1">
                <a:solidFill>
                  <a:srgbClr val="FFFF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Next Session :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114425" y="4715511"/>
            <a:ext cx="5132421" cy="3232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660"/>
              </a:lnSpc>
            </a:pPr>
            <a:r>
              <a:rPr lang="en-US" sz="1900" b="1">
                <a:solidFill>
                  <a:srgbClr val="737373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What should we start doing to improve?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6744815" y="4763136"/>
            <a:ext cx="5132421" cy="554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85"/>
              </a:lnSpc>
            </a:pPr>
            <a:r>
              <a:rPr lang="en-US" sz="1900" b="1">
                <a:solidFill>
                  <a:srgbClr val="F23636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What should we stop doing as it’s slowing us down?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2460930" y="4763136"/>
            <a:ext cx="5132421" cy="5549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2185"/>
              </a:lnSpc>
              <a:spcBef>
                <a:spcPct val="0"/>
              </a:spcBef>
            </a:pPr>
            <a:r>
              <a:rPr lang="en-US" sz="1900" b="1" u="none" strike="noStrike">
                <a:solidFill>
                  <a:srgbClr val="5170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What’s working well that we should continue doing?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909242" y="1269897"/>
            <a:ext cx="13840690" cy="504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99"/>
              </a:lnSpc>
            </a:pPr>
            <a:r>
              <a:rPr lang="en-US" sz="1499" b="1">
                <a:solidFill>
                  <a:srgbClr val="FFFFFF"/>
                </a:solidFill>
                <a:latin typeface="Bricolage Grotesque Bold"/>
                <a:ea typeface="Bricolage Grotesque Bold"/>
                <a:cs typeface="Bricolage Grotesque Bold"/>
                <a:sym typeface="Bricolage Grotesque Bold"/>
              </a:rPr>
              <a:t>Sprint Goal     : To identify actionable improvements by determining practices to start, eliminating inefficiencies to stop, and reinforcing successful strategies to continue, fostering greater productivity and team alignment.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Bricolage Grotesque 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| Stop | Continue Retrospective</dc:title>
  <cp:lastModifiedBy>Ila Bhardwaj</cp:lastModifiedBy>
  <cp:revision>2</cp:revision>
  <dcterms:created xsi:type="dcterms:W3CDTF">2006-08-16T00:00:00Z</dcterms:created>
  <dcterms:modified xsi:type="dcterms:W3CDTF">2025-07-23T11:59:58Z</dcterms:modified>
  <dc:identifier>DAGt-4z-j94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a508f1f-9d44-42cd-8a20-925c1afed930_Enabled">
    <vt:lpwstr>true</vt:lpwstr>
  </property>
  <property fmtid="{D5CDD505-2E9C-101B-9397-08002B2CF9AE}" pid="3" name="MSIP_Label_4a508f1f-9d44-42cd-8a20-925c1afed930_SetDate">
    <vt:lpwstr>2025-07-23T11:59:57Z</vt:lpwstr>
  </property>
  <property fmtid="{D5CDD505-2E9C-101B-9397-08002B2CF9AE}" pid="4" name="MSIP_Label_4a508f1f-9d44-42cd-8a20-925c1afed930_Method">
    <vt:lpwstr>Standard</vt:lpwstr>
  </property>
  <property fmtid="{D5CDD505-2E9C-101B-9397-08002B2CF9AE}" pid="5" name="MSIP_Label_4a508f1f-9d44-42cd-8a20-925c1afed930_Name">
    <vt:lpwstr>Expleo Public</vt:lpwstr>
  </property>
  <property fmtid="{D5CDD505-2E9C-101B-9397-08002B2CF9AE}" pid="6" name="MSIP_Label_4a508f1f-9d44-42cd-8a20-925c1afed930_SiteId">
    <vt:lpwstr>3b0e7247-e0d5-44bf-8ed1-d01b18d16ca2</vt:lpwstr>
  </property>
  <property fmtid="{D5CDD505-2E9C-101B-9397-08002B2CF9AE}" pid="7" name="MSIP_Label_4a508f1f-9d44-42cd-8a20-925c1afed930_ActionId">
    <vt:lpwstr>2df753fb-5bb9-4b13-a5ea-811b0f178979</vt:lpwstr>
  </property>
  <property fmtid="{D5CDD505-2E9C-101B-9397-08002B2CF9AE}" pid="8" name="MSIP_Label_4a508f1f-9d44-42cd-8a20-925c1afed930_ContentBits">
    <vt:lpwstr>0</vt:lpwstr>
  </property>
  <property fmtid="{D5CDD505-2E9C-101B-9397-08002B2CF9AE}" pid="9" name="MSIP_Label_4a508f1f-9d44-42cd-8a20-925c1afed930_Tag">
    <vt:lpwstr>10, 3, 0, 1</vt:lpwstr>
  </property>
</Properties>
</file>